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57" r:id="rId3"/>
    <p:sldId id="289" r:id="rId4"/>
    <p:sldId id="290" r:id="rId5"/>
    <p:sldId id="291" r:id="rId6"/>
    <p:sldId id="280" r:id="rId7"/>
    <p:sldId id="266" r:id="rId8"/>
    <p:sldId id="256" r:id="rId9"/>
    <p:sldId id="259" r:id="rId10"/>
    <p:sldId id="261" r:id="rId11"/>
    <p:sldId id="277" r:id="rId12"/>
    <p:sldId id="270" r:id="rId13"/>
    <p:sldId id="274" r:id="rId14"/>
    <p:sldId id="282" r:id="rId15"/>
    <p:sldId id="275" r:id="rId16"/>
    <p:sldId id="276" r:id="rId17"/>
    <p:sldId id="283" r:id="rId18"/>
    <p:sldId id="278" r:id="rId19"/>
    <p:sldId id="284" r:id="rId20"/>
    <p:sldId id="285" r:id="rId21"/>
    <p:sldId id="286" r:id="rId22"/>
    <p:sldId id="265" r:id="rId23"/>
  </p:sldIdLst>
  <p:sldSz cx="12192000" cy="6858000"/>
  <p:notesSz cx="6858000" cy="9144000"/>
  <p:custDataLst>
    <p:tags r:id="rId25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80A"/>
    <a:srgbClr val="66C7BF"/>
    <a:srgbClr val="F28FBB"/>
    <a:srgbClr val="FADD0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7" autoAdjust="0"/>
    <p:restoredTop sz="85546" autoAdjust="0"/>
  </p:normalViewPr>
  <p:slideViewPr>
    <p:cSldViewPr snapToGrid="0" showGuides="1">
      <p:cViewPr varScale="1">
        <p:scale>
          <a:sx n="50" d="100"/>
          <a:sy n="50" d="100"/>
        </p:scale>
        <p:origin x="53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B6BE1-51FA-49CB-914A-DEDD5E2D4C10}" type="datetimeFigureOut">
              <a:rPr lang="pt-PT" smtClean="0"/>
              <a:t>09/11/2019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5F9F1-9B7E-4441-B133-ABBEF569066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763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CONTEXTO: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-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feeling of dispossession and rupture of personal and social relationships, perceived as negative and deprived of any expectation to be overcome.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It can occur either in isolation situations or in other people’s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5F9F1-9B7E-4441-B133-ABBEF569066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335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CONTEXTO: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-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feeling of dispossession and rupture of personal and social relationships, perceived as negative and deprived of any expectation to be overcome.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It can occur either in isolation situations or in other people’s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5F9F1-9B7E-4441-B133-ABBEF569066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167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5F9F1-9B7E-4441-B133-ABBEF569066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885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6B8C-4C20-4F22-83C4-3F82D427B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DC885-3A66-456D-A841-0A238FAD6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6A80F7B-38B5-4CD1-A9E1-A6903B8EE5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23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0A71-AF39-4A21-88E2-AAD3D85F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0C93C-6644-44A9-A946-C662DB0C3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3799D-90DE-4D6D-B54C-168F4FDD9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772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3ECF-5AB1-4FE4-A4B7-535DE8AC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F9F17-2A0D-4DFD-8276-3785FEF51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60655-77A0-4199-924C-549377B66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824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F50D-A28C-4910-9C11-101B8F53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44110-E946-4302-95D4-AF4F183F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A44E8-0D89-45E7-8219-073778A35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79F49B-879E-48C0-94CF-A5D5DE229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370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BC89-801E-4546-BCAB-391F52E1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BAE08-9A5F-480E-A4E4-7734124F8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4374C-7C68-438E-B036-F4FA36230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6FE70-F564-48BE-9293-80EC4872B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DC411-59E6-4DF4-9A9D-C78F67558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33CB5C-66AF-490E-86BD-1C3656789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289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6E35-AD26-4ADE-8CC4-C4D8E7AF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D6145-5270-4DB0-A355-F321E27C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361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CFE20-A064-4F8D-9ED9-20631E5C02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53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9B6B-BF88-4EBA-9D9F-3DC6AD62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66A3-9CCE-4E2B-B159-8A85D6FD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50D2F-678A-4D82-8FBF-714A028C2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57FBB3-4101-44A2-B1A5-7673DC45B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71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F8E-B6C2-4523-A243-5EDC1C6D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0135D9-C71C-4234-867A-33FA4C19A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587D6-1C28-41EE-9588-0C12C3208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B0C6557-5F80-4CA0-A118-BA8EE5FDA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906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F2374D4-0181-40B6-B660-E7A1476AD9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6295620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think-cell Slide" r:id="rId14" imgW="499" imgH="499" progId="TCLayout.ActiveDocument.1">
                  <p:embed/>
                </p:oleObj>
              </mc:Choice>
              <mc:Fallback>
                <p:oleObj name="think-cell Slide" r:id="rId14" imgW="499" imgH="49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D0D8BB2-3DE4-44B8-822D-0926C8FAD2D5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C3C74-8CB2-48F8-8CAD-15E43F5F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41243-DE89-4664-BC7B-884ADAEC1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971E2-A275-4201-8385-877170FFD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2E9D5-D294-4D8D-8AEA-0921797D1B1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449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emf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emf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EF65B8-CEF3-1C49-A748-36A323C6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44" y="1775636"/>
            <a:ext cx="10377281" cy="35088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3388-9365-48D1-8D4B-615C09CF7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</a:t>
            </a:fld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F6EC0-AF42-4A15-AD61-361F30BE89F4}"/>
              </a:ext>
            </a:extLst>
          </p:cNvPr>
          <p:cNvSpPr txBox="1"/>
          <p:nvPr/>
        </p:nvSpPr>
        <p:spPr>
          <a:xfrm>
            <a:off x="6385047" y="4829868"/>
            <a:ext cx="4843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SIMULDATA</a:t>
            </a:r>
            <a:endParaRPr lang="en-US" sz="3200" b="1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0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123C3-5519-D946-BADC-6F5D31E1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62" y="-2325857"/>
            <a:ext cx="11435582" cy="6984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32DEF9-5903-1F4D-84ED-DFDFCA5CDB76}"/>
              </a:ext>
            </a:extLst>
          </p:cNvPr>
          <p:cNvSpPr txBox="1"/>
          <p:nvPr/>
        </p:nvSpPr>
        <p:spPr>
          <a:xfrm>
            <a:off x="-279513" y="4397185"/>
            <a:ext cx="4843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Findings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9FA294-5F59-3040-AC9F-610158759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00" y="359819"/>
            <a:ext cx="3429434" cy="491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17D7E-3C78-4BC5-9A30-1259C9827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C25CEE-2629-455F-91B3-E22EB57801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77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352443-E131-435D-A699-6D4F10A7D76B}"/>
              </a:ext>
            </a:extLst>
          </p:cNvPr>
          <p:cNvSpPr/>
          <p:nvPr/>
        </p:nvSpPr>
        <p:spPr>
          <a:xfrm>
            <a:off x="896645" y="2404399"/>
            <a:ext cx="10937289" cy="24929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Good predictors:</a:t>
            </a:r>
          </a:p>
          <a:p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Kind of Telecom package (or lack thereof)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Being the decision maker</a:t>
            </a:r>
          </a:p>
          <a:p>
            <a:endParaRPr lang="en-US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D9F3E68B-A29F-5941-ABBA-8A7D0F9FE34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F28FBB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C0C67-F104-3C4D-BA8B-53339E0F1AD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VIP Features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54613D-1620-E440-B074-6FEA57EC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6418452"/>
            <a:ext cx="2029735" cy="278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96196-D17B-E347-BB01-2628068E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06" y="157800"/>
            <a:ext cx="1864784" cy="2671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DC779-DF14-4758-A325-3821C4B3F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03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F801BDD-626D-4E18-B1FB-F3D256E263A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2" name="think-cell Slide" r:id="rId4" imgW="499" imgH="499" progId="TCLayout.ActiveDocument.1">
                  <p:embed/>
                </p:oleObj>
              </mc:Choice>
              <mc:Fallback>
                <p:oleObj name="think-cell Slide" r:id="rId4" imgW="499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F801BDD-626D-4E18-B1FB-F3D256E26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ECDBE6-42FD-4320-BB63-B3ED7188D6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12</a:t>
            </a:fld>
            <a:endParaRPr lang="pt-PT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CD6B63C-3994-4D86-B206-ECB81E03B6DF}"/>
              </a:ext>
            </a:extLst>
          </p:cNvPr>
          <p:cNvSpPr/>
          <p:nvPr/>
        </p:nvSpPr>
        <p:spPr>
          <a:xfrm rot="16200000">
            <a:off x="7990491" y="2656489"/>
            <a:ext cx="6773916" cy="162910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64D02-F02B-B542-B369-7042325FE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06716">
            <a:off x="-2949522" y="-2207142"/>
            <a:ext cx="8015089" cy="10018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0AA1B-61AB-2444-9027-A39ACACB067C}"/>
              </a:ext>
            </a:extLst>
          </p:cNvPr>
          <p:cNvSpPr txBox="1"/>
          <p:nvPr/>
        </p:nvSpPr>
        <p:spPr>
          <a:xfrm>
            <a:off x="6669034" y="5070363"/>
            <a:ext cx="4843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Geographically speaking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3731D9-12F7-CF4F-8D33-3E0A411D8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556" y="359819"/>
            <a:ext cx="3429434" cy="491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35C7D-D2CF-4C79-B275-284BDF9AB7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0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1">
            <a:extLst>
              <a:ext uri="{FF2B5EF4-FFF2-40B4-BE49-F238E27FC236}">
                <a16:creationId xmlns:a16="http://schemas.microsoft.com/office/drawing/2014/main" id="{D9F3E68B-A29F-5941-ABBA-8A7D0F9FE34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F28FBB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BC780-A49C-FF48-BC7A-44454755D918}"/>
              </a:ext>
            </a:extLst>
          </p:cNvPr>
          <p:cNvSpPr txBox="1">
            <a:spLocks/>
          </p:cNvSpPr>
          <p:nvPr/>
        </p:nvSpPr>
        <p:spPr>
          <a:xfrm>
            <a:off x="1443024" y="1498320"/>
            <a:ext cx="8265648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endParaRPr lang="en-US" sz="1800" spc="2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C0C67-F104-3C4D-BA8B-53339E0F1AD8}"/>
              </a:ext>
            </a:extLst>
          </p:cNvPr>
          <p:cNvSpPr txBox="1"/>
          <p:nvPr/>
        </p:nvSpPr>
        <p:spPr>
          <a:xfrm>
            <a:off x="2429081" y="813601"/>
            <a:ext cx="7961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solated people per Parish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54613D-1620-E440-B074-6FEA57EC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6418452"/>
            <a:ext cx="2029735" cy="278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96196-D17B-E347-BB01-2628068E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06" y="157800"/>
            <a:ext cx="1864784" cy="2671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DC779-DF14-4758-A325-3821C4B3F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13</a:t>
            </a:fld>
            <a:endParaRPr lang="pt-PT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750A10-3CD9-4A8B-A5CE-41A2FD76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5" y="1498320"/>
            <a:ext cx="3362325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824FA8-0771-41BF-8C05-A59116C45A9C}"/>
              </a:ext>
            </a:extLst>
          </p:cNvPr>
          <p:cNvSpPr txBox="1"/>
          <p:nvPr/>
        </p:nvSpPr>
        <p:spPr>
          <a:xfrm>
            <a:off x="7503103" y="2942923"/>
            <a:ext cx="406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Urban Centers: Full with loners!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23178-6F6E-4482-AE95-D0FBD4184477}"/>
              </a:ext>
            </a:extLst>
          </p:cNvPr>
          <p:cNvSpPr txBox="1"/>
          <p:nvPr/>
        </p:nvSpPr>
        <p:spPr>
          <a:xfrm>
            <a:off x="7503104" y="3624538"/>
            <a:ext cx="458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Rural Areas: Could be insufficent data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97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343A54-F382-E34F-8B2F-E181980AD61D}"/>
              </a:ext>
            </a:extLst>
          </p:cNvPr>
          <p:cNvSpPr txBox="1">
            <a:spLocks/>
          </p:cNvSpPr>
          <p:nvPr/>
        </p:nvSpPr>
        <p:spPr>
          <a:xfrm>
            <a:off x="1443024" y="1498320"/>
            <a:ext cx="8265648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endParaRPr lang="en-US" sz="1800" spc="2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Prescriptive Challenge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D27F-1A18-4543-B505-FABDA9D95C63}"/>
              </a:ext>
            </a:extLst>
          </p:cNvPr>
          <p:cNvSpPr/>
          <p:nvPr/>
        </p:nvSpPr>
        <p:spPr>
          <a:xfrm>
            <a:off x="1443024" y="2404399"/>
            <a:ext cx="10141317" cy="212365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Characterize options</a:t>
            </a:r>
          </a:p>
          <a:p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Simplification and Heuristic</a:t>
            </a:r>
          </a:p>
          <a:p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Improvements</a:t>
            </a:r>
          </a:p>
          <a:p>
            <a:endParaRPr lang="en-US" sz="12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984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343A54-F382-E34F-8B2F-E181980AD61D}"/>
              </a:ext>
            </a:extLst>
          </p:cNvPr>
          <p:cNvSpPr txBox="1">
            <a:spLocks/>
          </p:cNvSpPr>
          <p:nvPr/>
        </p:nvSpPr>
        <p:spPr>
          <a:xfrm>
            <a:off x="1443024" y="1498320"/>
            <a:ext cx="8265648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pt-PT" sz="1800" spc="2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1st option</a:t>
            </a:r>
            <a:endParaRPr lang="en-US" sz="1800" spc="2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Prescriptive Challenge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D27F-1A18-4543-B505-FABDA9D95C63}"/>
              </a:ext>
            </a:extLst>
          </p:cNvPr>
          <p:cNvSpPr/>
          <p:nvPr/>
        </p:nvSpPr>
        <p:spPr>
          <a:xfrm>
            <a:off x="1428574" y="2296060"/>
            <a:ext cx="10141317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Door to Door</a:t>
            </a:r>
          </a:p>
          <a:p>
            <a:endParaRPr lang="en-US" sz="12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 per patient per month</a:t>
            </a:r>
          </a:p>
          <a:p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(fixed monthly costs, serving a given number of people)</a:t>
            </a:r>
          </a:p>
          <a:p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15</a:t>
            </a:fld>
            <a:endParaRPr lang="pt-PT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03ED1D-3D57-4B15-8FEB-6185B94FC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886505"/>
              </p:ext>
            </p:extLst>
          </p:nvPr>
        </p:nvGraphicFramePr>
        <p:xfrm>
          <a:off x="2031998" y="3645838"/>
          <a:ext cx="8128000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508980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87303539"/>
                    </a:ext>
                  </a:extLst>
                </a:gridCol>
              </a:tblGrid>
              <a:tr h="79427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100 Visits per week </a:t>
                      </a:r>
                    </a:p>
                    <a:p>
                      <a:pPr algn="ctr"/>
                      <a:r>
                        <a:rPr lang="pt-PT" sz="2400" dirty="0"/>
                        <a:t>(30km diameter)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~75 euros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21171"/>
                  </a:ext>
                </a:extLst>
              </a:tr>
              <a:tr h="79427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75 Visits per week</a:t>
                      </a:r>
                    </a:p>
                    <a:p>
                      <a:pPr algn="ctr"/>
                      <a:r>
                        <a:rPr lang="en-US" sz="2400" dirty="0"/>
                        <a:t>(40km diameter)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~110 euros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7876"/>
                  </a:ext>
                </a:extLst>
              </a:tr>
              <a:tr h="79427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50 Visits per week</a:t>
                      </a:r>
                    </a:p>
                    <a:p>
                      <a:pPr algn="ctr"/>
                      <a:r>
                        <a:rPr lang="pt-PT" sz="2400" dirty="0"/>
                        <a:t>(50km diameter)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~180 euros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836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01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343A54-F382-E34F-8B2F-E181980AD61D}"/>
              </a:ext>
            </a:extLst>
          </p:cNvPr>
          <p:cNvSpPr txBox="1">
            <a:spLocks/>
          </p:cNvSpPr>
          <p:nvPr/>
        </p:nvSpPr>
        <p:spPr>
          <a:xfrm>
            <a:off x="1443024" y="1498320"/>
            <a:ext cx="8265648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pt-PT" sz="1800" spc="2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2nd option</a:t>
            </a:r>
            <a:endParaRPr lang="en-US" sz="1800" spc="2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Prescriptive Challenge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D27F-1A18-4543-B505-FABDA9D95C63}"/>
              </a:ext>
            </a:extLst>
          </p:cNvPr>
          <p:cNvSpPr/>
          <p:nvPr/>
        </p:nvSpPr>
        <p:spPr>
          <a:xfrm>
            <a:off x="1428574" y="2296060"/>
            <a:ext cx="10141317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 center + Video conference</a:t>
            </a:r>
          </a:p>
          <a:p>
            <a:endParaRPr lang="en-US" sz="12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 per patient per month</a:t>
            </a:r>
          </a:p>
          <a:p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(cost is split between workers salary, facilities and camera)</a:t>
            </a:r>
          </a:p>
          <a:p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16</a:t>
            </a:fld>
            <a:endParaRPr lang="pt-PT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03ED1D-3D57-4B15-8FEB-6185B94FC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20181"/>
              </p:ext>
            </p:extLst>
          </p:nvPr>
        </p:nvGraphicFramePr>
        <p:xfrm>
          <a:off x="2031998" y="3645838"/>
          <a:ext cx="8128000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508980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87303539"/>
                    </a:ext>
                  </a:extLst>
                </a:gridCol>
              </a:tblGrid>
              <a:tr h="794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 call assistants </a:t>
                      </a:r>
                    </a:p>
                    <a:p>
                      <a:pPr algn="ctr"/>
                      <a:r>
                        <a:rPr lang="en-US" sz="2400" dirty="0"/>
                        <a:t>(50 calls per week)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~92 euros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521171"/>
                  </a:ext>
                </a:extLst>
              </a:tr>
              <a:tr h="794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 call assistants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(50 calls per week)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~90 euros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7876"/>
                  </a:ext>
                </a:extLst>
              </a:tr>
              <a:tr h="794274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500 call assistants</a:t>
                      </a:r>
                    </a:p>
                    <a:p>
                      <a:pPr algn="ctr"/>
                      <a:r>
                        <a:rPr lang="pt-PT" sz="2400" dirty="0"/>
                        <a:t>(50 calls per week)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~89 euros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836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087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343A54-F382-E34F-8B2F-E181980AD61D}"/>
              </a:ext>
            </a:extLst>
          </p:cNvPr>
          <p:cNvSpPr txBox="1">
            <a:spLocks/>
          </p:cNvSpPr>
          <p:nvPr/>
        </p:nvSpPr>
        <p:spPr>
          <a:xfrm>
            <a:off x="1443024" y="1498320"/>
            <a:ext cx="8265648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pt-PT" sz="1800" spc="2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3rd option</a:t>
            </a:r>
            <a:endParaRPr lang="en-US" sz="1800" spc="2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Prescriptive Challenge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D27F-1A18-4543-B505-FABDA9D95C63}"/>
              </a:ext>
            </a:extLst>
          </p:cNvPr>
          <p:cNvSpPr/>
          <p:nvPr/>
        </p:nvSpPr>
        <p:spPr>
          <a:xfrm>
            <a:off x="1428574" y="2296060"/>
            <a:ext cx="10141317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Half day center + Video conference</a:t>
            </a:r>
          </a:p>
          <a:p>
            <a:endParaRPr lang="en-US" sz="12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 per patient per month</a:t>
            </a:r>
          </a:p>
          <a:p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(Cost for half day facilities, call center facilities, salaries, cameras and travelling)</a:t>
            </a:r>
          </a:p>
          <a:p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17</a:t>
            </a:fld>
            <a:endParaRPr lang="pt-PT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0A4629C-C537-4EF9-90E7-BD4D1B95A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306505"/>
              </p:ext>
            </p:extLst>
          </p:nvPr>
        </p:nvGraphicFramePr>
        <p:xfrm>
          <a:off x="2031998" y="3790734"/>
          <a:ext cx="8128000" cy="2103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231927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89803676"/>
                    </a:ext>
                  </a:extLst>
                </a:gridCol>
              </a:tblGrid>
              <a:tr h="712382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600 half-day activities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~63 euros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641535"/>
                  </a:ext>
                </a:extLst>
              </a:tr>
              <a:tr h="803389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900 half-day activities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~62 euros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660799"/>
                  </a:ext>
                </a:extLst>
              </a:tr>
              <a:tr h="587599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1200 half-day activites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~61 euros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26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58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E323D4-330E-4672-97EF-2CE2463645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think-cell Slide" r:id="rId4" imgW="499" imgH="499" progId="TCLayout.ActiveDocument.1">
                  <p:embed/>
                </p:oleObj>
              </mc:Choice>
              <mc:Fallback>
                <p:oleObj name="think-cell Slide" r:id="rId4" imgW="499" imgH="49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E323D4-330E-4672-97EF-2CE246364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590013-143F-46BA-9000-8B83DE535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18</a:t>
            </a:fld>
            <a:endParaRPr lang="pt-PT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E9BA78-58B0-514F-A1DB-564C8DF7A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9119" y="-1960031"/>
            <a:ext cx="6621575" cy="119188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4F766E-68A5-844E-9DE2-896AA190D4F2}"/>
              </a:ext>
            </a:extLst>
          </p:cNvPr>
          <p:cNvSpPr txBox="1"/>
          <p:nvPr/>
        </p:nvSpPr>
        <p:spPr>
          <a:xfrm>
            <a:off x="6385047" y="4000930"/>
            <a:ext cx="4843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Heuristics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54B31B-F800-AD46-9067-2257432D0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556" y="359819"/>
            <a:ext cx="3429434" cy="491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A498-8DDE-4E30-9399-FEDBAB5DD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6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1">
            <a:extLst>
              <a:ext uri="{FF2B5EF4-FFF2-40B4-BE49-F238E27FC236}">
                <a16:creationId xmlns:a16="http://schemas.microsoft.com/office/drawing/2014/main" id="{CB3DB9EC-0885-5345-BC34-170BE4D7BD7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FADD0B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E56E008-4AC2-FF4A-901C-9A0E8BF8E9B8}"/>
              </a:ext>
            </a:extLst>
          </p:cNvPr>
          <p:cNvSpPr txBox="1">
            <a:spLocks/>
          </p:cNvSpPr>
          <p:nvPr/>
        </p:nvSpPr>
        <p:spPr>
          <a:xfrm>
            <a:off x="1443024" y="1498320"/>
            <a:ext cx="8265648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1800" spc="2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Minimize costs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F91BB8-65D6-3E4E-97CC-DFD072F93063}"/>
              </a:ext>
            </a:extLst>
          </p:cNvPr>
          <p:cNvSpPr txBox="1"/>
          <p:nvPr/>
        </p:nvSpPr>
        <p:spPr>
          <a:xfrm>
            <a:off x="1343537" y="956371"/>
            <a:ext cx="8049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Heuristic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A3C400-63CD-254B-813B-599A2144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056" y="6535411"/>
            <a:ext cx="2029735" cy="2789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9DC020-69B2-114B-8755-794634AB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06" y="157800"/>
            <a:ext cx="1864784" cy="2671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FFC01-B1C1-40E7-B590-1ACD77F4D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19</a:t>
            </a:fld>
            <a:endParaRPr lang="pt-PT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EC0FCF-1274-4884-B803-794667B26AEC}"/>
              </a:ext>
            </a:extLst>
          </p:cNvPr>
          <p:cNvSpPr txBox="1">
            <a:spLocks/>
          </p:cNvSpPr>
          <p:nvPr/>
        </p:nvSpPr>
        <p:spPr>
          <a:xfrm>
            <a:off x="1595424" y="4723269"/>
            <a:ext cx="8265648" cy="13923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spc="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Goal: </a:t>
            </a:r>
            <a:r>
              <a:rPr lang="pt-PT" sz="2400" b="0" spc="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prioritize how the resources are spent and how can we have the highest beneficials</a:t>
            </a:r>
            <a:endParaRPr lang="en-US" sz="2400" spc="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D6BE219-93F8-47F4-90EF-8B45D66D3763}"/>
              </a:ext>
            </a:extLst>
          </p:cNvPr>
          <p:cNvSpPr txBox="1">
            <a:spLocks/>
          </p:cNvSpPr>
          <p:nvPr/>
        </p:nvSpPr>
        <p:spPr>
          <a:xfrm>
            <a:off x="1595424" y="2624103"/>
            <a:ext cx="8265648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endParaRPr lang="pt-PT" sz="2400" spc="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spc="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Simplification: </a:t>
            </a:r>
            <a:r>
              <a:rPr lang="pt-PT" sz="2400" b="0" spc="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 which options we would use</a:t>
            </a:r>
            <a:endParaRPr lang="en-US" sz="2400" spc="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10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Solitude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2</a:t>
            </a:fld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B32D2C-EA41-4324-8A3E-DFA865368DDA}"/>
              </a:ext>
            </a:extLst>
          </p:cNvPr>
          <p:cNvSpPr/>
          <p:nvPr/>
        </p:nvSpPr>
        <p:spPr>
          <a:xfrm>
            <a:off x="406400" y="1972580"/>
            <a:ext cx="6096000" cy="36471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100" dirty="0">
                <a:solidFill>
                  <a:srgbClr val="222222"/>
                </a:solidFill>
                <a:latin typeface="-apple-system"/>
              </a:rPr>
              <a:t>Solitude is a state of seclusion or isolation, i.e., lack of contact with people. It may stem from:</a:t>
            </a:r>
            <a:br>
              <a:rPr lang="en-US" sz="2100" dirty="0">
                <a:solidFill>
                  <a:srgbClr val="222222"/>
                </a:solidFill>
                <a:latin typeface="-apple-system"/>
              </a:rPr>
            </a:br>
            <a:endParaRPr lang="en-US" sz="2100" dirty="0">
              <a:solidFill>
                <a:srgbClr val="222222"/>
              </a:solidFill>
              <a:latin typeface="-apple-system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 bad relationships &amp; loss of loved ones</a:t>
            </a:r>
          </a:p>
          <a:p>
            <a:pPr lvl="1"/>
            <a:endParaRPr lang="en-US" sz="2100" dirty="0">
              <a:solidFill>
                <a:srgbClr val="222222"/>
              </a:solidFill>
              <a:latin typeface="-apple-system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 deliberate choice</a:t>
            </a:r>
          </a:p>
          <a:p>
            <a:pPr lvl="1"/>
            <a:endParaRPr lang="en-US" sz="2100" dirty="0">
              <a:solidFill>
                <a:srgbClr val="222222"/>
              </a:solidFill>
              <a:latin typeface="-apple-system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 infectious disease &amp; mental disorders</a:t>
            </a:r>
          </a:p>
          <a:p>
            <a:pPr lvl="1"/>
            <a:endParaRPr lang="en-US" sz="2100" dirty="0">
              <a:solidFill>
                <a:srgbClr val="222222"/>
              </a:solidFill>
              <a:latin typeface="-apple-system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 neurological disorders or circumstances of employment or situation (migratory flows)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38712-CE81-4177-A3C8-00C8A4911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880" y="653808"/>
            <a:ext cx="4821581" cy="396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7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123C3-5519-D946-BADC-6F5D31E1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62" y="-2325857"/>
            <a:ext cx="11435582" cy="6984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32DEF9-5903-1F4D-84ED-DFDFCA5CDB76}"/>
              </a:ext>
            </a:extLst>
          </p:cNvPr>
          <p:cNvSpPr txBox="1"/>
          <p:nvPr/>
        </p:nvSpPr>
        <p:spPr>
          <a:xfrm>
            <a:off x="822173" y="4365903"/>
            <a:ext cx="4843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9FA294-5F59-3040-AC9F-610158759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00" y="359819"/>
            <a:ext cx="3429434" cy="491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17D7E-3C78-4BC5-9A30-1259C9827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C25CEE-2629-455F-91B3-E22EB57801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56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1">
            <a:extLst>
              <a:ext uri="{FF2B5EF4-FFF2-40B4-BE49-F238E27FC236}">
                <a16:creationId xmlns:a16="http://schemas.microsoft.com/office/drawing/2014/main" id="{D9F3E68B-A29F-5941-ABBA-8A7D0F9FE34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F28FBB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BC780-A49C-FF48-BC7A-44454755D918}"/>
              </a:ext>
            </a:extLst>
          </p:cNvPr>
          <p:cNvSpPr txBox="1">
            <a:spLocks/>
          </p:cNvSpPr>
          <p:nvPr/>
        </p:nvSpPr>
        <p:spPr>
          <a:xfrm>
            <a:off x="1443024" y="1498320"/>
            <a:ext cx="8265648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1800" spc="2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Include door-to-door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C0C67-F104-3C4D-BA8B-53339E0F1AD8}"/>
              </a:ext>
            </a:extLst>
          </p:cNvPr>
          <p:cNvSpPr txBox="1"/>
          <p:nvPr/>
        </p:nvSpPr>
        <p:spPr>
          <a:xfrm>
            <a:off x="1694410" y="2686863"/>
            <a:ext cx="8474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Redirect the resourses in the best way, so that we can solve the major problems in our society.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54613D-1620-E440-B074-6FEA57EC6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6418452"/>
            <a:ext cx="2029735" cy="278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896196-D17B-E347-BB01-2628068E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06" y="157800"/>
            <a:ext cx="1864784" cy="2671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DC779-DF14-4758-A325-3821C4B3F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21</a:t>
            </a:fld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A2F07-AE92-4A81-8F7B-82ABD33C47D0}"/>
              </a:ext>
            </a:extLst>
          </p:cNvPr>
          <p:cNvSpPr txBox="1"/>
          <p:nvPr/>
        </p:nvSpPr>
        <p:spPr>
          <a:xfrm>
            <a:off x="1443024" y="1009863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Improvements</a:t>
            </a:r>
          </a:p>
        </p:txBody>
      </p:sp>
    </p:spTree>
    <p:extLst>
      <p:ext uri="{BB962C8B-B14F-4D97-AF65-F5344CB8AC3E}">
        <p14:creationId xmlns:p14="http://schemas.microsoft.com/office/powerpoint/2010/main" val="291558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2C8C7D3-F6D3-4453-B1D8-EBB7CB622B2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730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think-cell Slide" r:id="rId4" imgW="499" imgH="499" progId="TCLayout.ActiveDocument.1">
                  <p:embed/>
                </p:oleObj>
              </mc:Choice>
              <mc:Fallback>
                <p:oleObj name="think-cell Slide" r:id="rId4" imgW="499" imgH="49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5AC13-7D15-48E3-A44A-325945EDAA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22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4EEAC-587C-7048-A6EB-1B06A1B29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95720" y="489098"/>
            <a:ext cx="8661397" cy="6994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31BE7-7422-4764-B2B9-DE1437DD0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716" y="5933661"/>
            <a:ext cx="5789075" cy="7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9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Loneliness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D27F-1A18-4543-B505-FABDA9D95C63}"/>
              </a:ext>
            </a:extLst>
          </p:cNvPr>
          <p:cNvSpPr/>
          <p:nvPr/>
        </p:nvSpPr>
        <p:spPr>
          <a:xfrm>
            <a:off x="5343787" y="5216073"/>
            <a:ext cx="10141317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https://www.straitstimes.com/asia/east-asia/robots-perking-up-lives-of-the-lonely-elderly-across-japan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3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77354-93EC-4A8F-9B07-A3341FC73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87" y="1619301"/>
            <a:ext cx="6358155" cy="3475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A3E41-52E3-4F52-827B-719CC31AA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35" y="5799710"/>
            <a:ext cx="5794927" cy="650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6BB900-E49E-4E6C-9998-0037AA17E498}"/>
              </a:ext>
            </a:extLst>
          </p:cNvPr>
          <p:cNvSpPr/>
          <p:nvPr/>
        </p:nvSpPr>
        <p:spPr>
          <a:xfrm>
            <a:off x="350743" y="6427009"/>
            <a:ext cx="88652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https://www.countypress.co.uk/news/18006920.lonely-new-isle-wight-community-connections-service-tackle-social-isolation/</a:t>
            </a:r>
          </a:p>
        </p:txBody>
      </p:sp>
    </p:spTree>
    <p:extLst>
      <p:ext uri="{BB962C8B-B14F-4D97-AF65-F5344CB8AC3E}">
        <p14:creationId xmlns:p14="http://schemas.microsoft.com/office/powerpoint/2010/main" val="53817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Factors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D27F-1A18-4543-B505-FABDA9D95C63}"/>
              </a:ext>
            </a:extLst>
          </p:cNvPr>
          <p:cNvSpPr/>
          <p:nvPr/>
        </p:nvSpPr>
        <p:spPr>
          <a:xfrm>
            <a:off x="858606" y="3072347"/>
            <a:ext cx="10141317" cy="267765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Economic (can avoid to participate various activities in the public sphere)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22222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Medical ( prejudices about diseases: HIV and </a:t>
            </a:r>
            <a:r>
              <a:rPr lang="en-US" sz="2100" dirty="0" err="1">
                <a:solidFill>
                  <a:srgbClr val="222222"/>
                </a:solidFill>
                <a:latin typeface="-apple-system"/>
              </a:rPr>
              <a:t>and</a:t>
            </a:r>
            <a:r>
              <a:rPr lang="en-US" sz="2100" dirty="0">
                <a:solidFill>
                  <a:srgbClr val="222222"/>
                </a:solidFill>
                <a:latin typeface="-apple-system"/>
              </a:rPr>
              <a:t> type of disability may end up moving away from certain social dynamics)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22222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222222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Geographic Conditions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4</a:t>
            </a:fld>
            <a:endParaRPr lang="pt-PT"/>
          </a:p>
        </p:txBody>
      </p:sp>
      <p:sp>
        <p:nvSpPr>
          <p:cNvPr id="5" name="AutoShape 2" descr="idosa">
            <a:extLst>
              <a:ext uri="{FF2B5EF4-FFF2-40B4-BE49-F238E27FC236}">
                <a16:creationId xmlns:a16="http://schemas.microsoft.com/office/drawing/2014/main" id="{75FE21C3-FC5B-404A-80C2-E2002A9906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7F0F5-940D-4F78-9EB2-F0E7B2DD4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69" t="-3257" b="-1"/>
          <a:stretch/>
        </p:blipFill>
        <p:spPr>
          <a:xfrm>
            <a:off x="5801710" y="524936"/>
            <a:ext cx="4183346" cy="25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5</a:t>
            </a:fld>
            <a:endParaRPr lang="pt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D27F-1A18-4543-B505-FABDA9D95C63}"/>
              </a:ext>
            </a:extLst>
          </p:cNvPr>
          <p:cNvSpPr/>
          <p:nvPr/>
        </p:nvSpPr>
        <p:spPr>
          <a:xfrm>
            <a:off x="406400" y="2832570"/>
            <a:ext cx="10166710" cy="30469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Volunteering can also be a great way to avoid social isolation: not only will you be tackling this problem of yours, but you will be helping those who need it most.</a:t>
            </a:r>
          </a:p>
          <a:p>
            <a:pPr marL="0" lvl="4"/>
            <a:endParaRPr lang="en-US" sz="2100" dirty="0">
              <a:solidFill>
                <a:srgbClr val="222222"/>
              </a:solidFill>
              <a:latin typeface="-apple-system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Human contact that encourage living in society and celebrate the moments of life and moments of healthy living (religious approach for example)</a:t>
            </a:r>
          </a:p>
          <a:p>
            <a:pPr marL="0" lvl="4"/>
            <a:endParaRPr lang="en-US" sz="2100" dirty="0">
              <a:solidFill>
                <a:srgbClr val="222222"/>
              </a:solidFill>
              <a:latin typeface="-apple-system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22222"/>
                </a:solidFill>
                <a:latin typeface="-apple-system"/>
              </a:rPr>
              <a:t>Group activities (meetups), cultural sports, meeting common interests, work involving the human workforce and teamwork</a:t>
            </a:r>
          </a:p>
          <a:p>
            <a:pPr lvl="4"/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266" name="Picture 2" descr="Resultado de imagem para cuidar de idosos">
            <a:extLst>
              <a:ext uri="{FF2B5EF4-FFF2-40B4-BE49-F238E27FC236}">
                <a16:creationId xmlns:a16="http://schemas.microsoft.com/office/drawing/2014/main" id="{49F4AEAF-7090-4CB9-80A3-C037D914E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07" y="653809"/>
            <a:ext cx="3776221" cy="21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68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1004221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solve a problem we must first  </a:t>
            </a: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identify</a:t>
            </a: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6</a:t>
            </a:fld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0834DE-C6B7-4C2E-A2CF-208C698D2071}"/>
              </a:ext>
            </a:extLst>
          </p:cNvPr>
          <p:cNvSpPr/>
          <p:nvPr/>
        </p:nvSpPr>
        <p:spPr>
          <a:xfrm>
            <a:off x="1443024" y="2404399"/>
            <a:ext cx="10141317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Who requires assistance?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kind of assistance can we provide?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efficient can </a:t>
            </a:r>
            <a:r>
              <a:rPr lang="en-US" sz="240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efficient?</a:t>
            </a:r>
            <a:endParaRPr lang="en-US" sz="24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5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>
            <a:extLst>
              <a:ext uri="{FF2B5EF4-FFF2-40B4-BE49-F238E27FC236}">
                <a16:creationId xmlns:a16="http://schemas.microsoft.com/office/drawing/2014/main" id="{08B8F689-31ED-492D-8739-6913C449FBA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4F60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FB93-7DD3-FE4B-A59B-E7ACA7B3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06" y="128872"/>
            <a:ext cx="1864784" cy="26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7B34C-89DC-4A42-9079-52B48C9E5D68}"/>
              </a:ext>
            </a:extLst>
          </p:cNvPr>
          <p:cNvSpPr txBox="1"/>
          <p:nvPr/>
        </p:nvSpPr>
        <p:spPr>
          <a:xfrm>
            <a:off x="1343537" y="956371"/>
            <a:ext cx="6367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 Data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3FD27F-1A18-4543-B505-FABDA9D95C63}"/>
              </a:ext>
            </a:extLst>
          </p:cNvPr>
          <p:cNvSpPr/>
          <p:nvPr/>
        </p:nvSpPr>
        <p:spPr>
          <a:xfrm>
            <a:off x="896645" y="2404399"/>
            <a:ext cx="10937289" cy="37856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Identification</a:t>
            </a:r>
          </a:p>
          <a:p>
            <a:endParaRPr lang="en-US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TV and Phone usage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45 Variables -&gt; 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Customer fix: high cardinality in some features (&gt;100)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TV: Too many missing data (~50%)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correlation between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Rule of thump: replace missing values with 0!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Severely unbalanced dataset. Oversampling!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3B07-855D-6D46-A0A4-B350D743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73B161-93D4-4215-BDE1-2E8D74BB4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382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E323D4-330E-4672-97EF-2CE2463645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61662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think-cell Slide" r:id="rId4" imgW="499" imgH="499" progId="TCLayout.ActiveDocument.1">
                  <p:embed/>
                </p:oleObj>
              </mc:Choice>
              <mc:Fallback>
                <p:oleObj name="think-cell Slide" r:id="rId4" imgW="499" imgH="49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590013-143F-46BA-9000-8B83DE535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8</a:t>
            </a:fld>
            <a:endParaRPr lang="pt-PT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E9BA78-58B0-514F-A1DB-564C8DF7A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9119" y="-1960031"/>
            <a:ext cx="6621575" cy="119188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4F766E-68A5-844E-9DE2-896AA190D4F2}"/>
              </a:ext>
            </a:extLst>
          </p:cNvPr>
          <p:cNvSpPr txBox="1"/>
          <p:nvPr/>
        </p:nvSpPr>
        <p:spPr>
          <a:xfrm>
            <a:off x="6385047" y="4000930"/>
            <a:ext cx="4843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Visualization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54B31B-F800-AD46-9067-2257432D0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556" y="359819"/>
            <a:ext cx="3429434" cy="491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2A498-8DDE-4E30-9399-FEDBAB5DD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056" y="6450347"/>
            <a:ext cx="2029735" cy="2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1">
            <a:extLst>
              <a:ext uri="{FF2B5EF4-FFF2-40B4-BE49-F238E27FC236}">
                <a16:creationId xmlns:a16="http://schemas.microsoft.com/office/drawing/2014/main" id="{CB3DB9EC-0885-5345-BC34-170BE4D7BD7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3531" y="-5833531"/>
            <a:ext cx="524935" cy="12192000"/>
          </a:xfrm>
          <a:prstGeom prst="roundRect">
            <a:avLst>
              <a:gd name="adj" fmla="val 1722"/>
            </a:avLst>
          </a:prstGeom>
          <a:solidFill>
            <a:srgbClr val="FADD0B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2177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F91BB8-65D6-3E4E-97CC-DFD072F93063}"/>
              </a:ext>
            </a:extLst>
          </p:cNvPr>
          <p:cNvSpPr txBox="1"/>
          <p:nvPr/>
        </p:nvSpPr>
        <p:spPr>
          <a:xfrm>
            <a:off x="1343537" y="956371"/>
            <a:ext cx="8049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Forest Baseline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CCFD0-F6F7-064E-B6B1-62DBB682B166}"/>
              </a:ext>
            </a:extLst>
          </p:cNvPr>
          <p:cNvSpPr/>
          <p:nvPr/>
        </p:nvSpPr>
        <p:spPr>
          <a:xfrm>
            <a:off x="1443024" y="2404399"/>
            <a:ext cx="10141317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Confusion Matrix                                                    ROC-AUC Curve</a:t>
            </a:r>
          </a:p>
          <a:p>
            <a:endParaRPr lang="en-US" sz="12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A3C400-63CD-254B-813B-599A2144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056" y="6535411"/>
            <a:ext cx="2029735" cy="2789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9DC020-69B2-114B-8755-794634AB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06" y="157800"/>
            <a:ext cx="1864784" cy="2671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FFC01-B1C1-40E7-B590-1ACD77F4D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2E9D5-D294-4D8D-8AEA-0921797D1B1E}" type="slidenum">
              <a:rPr lang="pt-PT" smtClean="0"/>
              <a:t>9</a:t>
            </a:fld>
            <a:endParaRPr lang="pt-PT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8AD771E-23F6-4246-91A2-5470A9B7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37" y="2847756"/>
            <a:ext cx="4872476" cy="343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DD60A87-DA1F-42D6-842E-6FC4B255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68" y="2847756"/>
            <a:ext cx="3949550" cy="32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5368EF-6C11-41FB-BB28-ED1F156F57F8}"/>
              </a:ext>
            </a:extLst>
          </p:cNvPr>
          <p:cNvCxnSpPr>
            <a:cxnSpLocks/>
          </p:cNvCxnSpPr>
          <p:nvPr/>
        </p:nvCxnSpPr>
        <p:spPr>
          <a:xfrm flipV="1">
            <a:off x="834501" y="5592933"/>
            <a:ext cx="394859" cy="427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D385B98-F02C-499F-97F9-5553B4183B72}"/>
              </a:ext>
            </a:extLst>
          </p:cNvPr>
          <p:cNvSpPr/>
          <p:nvPr/>
        </p:nvSpPr>
        <p:spPr>
          <a:xfrm>
            <a:off x="203200" y="6077778"/>
            <a:ext cx="10141317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pt-PT" sz="20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 worse error is mitigated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137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bqYSNRjIJGg5G4peux9M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682</Words>
  <Application>Microsoft Office PowerPoint</Application>
  <PresentationFormat>Widescreen</PresentationFormat>
  <Paragraphs>159</Paragraphs>
  <Slides>22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Verdana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Helena Cristina Buco</dc:creator>
  <cp:lastModifiedBy>OfficeLicense</cp:lastModifiedBy>
  <cp:revision>71</cp:revision>
  <dcterms:created xsi:type="dcterms:W3CDTF">2019-10-23T14:42:39Z</dcterms:created>
  <dcterms:modified xsi:type="dcterms:W3CDTF">2019-11-09T18:24:42Z</dcterms:modified>
</cp:coreProperties>
</file>